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2" r:id="rId4"/>
  </p:sldMasterIdLst>
  <p:sldIdLst>
    <p:sldId id="257" r:id="rId5"/>
    <p:sldId id="261" r:id="rId6"/>
    <p:sldId id="259" r:id="rId7"/>
    <p:sldId id="263" r:id="rId8"/>
    <p:sldId id="260" r:id="rId9"/>
    <p:sldId id="262" r:id="rId10"/>
    <p:sldId id="264" r:id="rId11"/>
    <p:sldId id="265" r:id="rId12"/>
    <p:sldId id="266" r:id="rId13"/>
    <p:sldId id="267" r:id="rId14"/>
    <p:sldId id="268"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E7F7410-86CD-4237-8BE4-82FE33336524}" v="10" dt="2021-01-08T14:02:59.04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0" autoAdjust="0"/>
    <p:restoredTop sz="94619" autoAdjust="0"/>
  </p:normalViewPr>
  <p:slideViewPr>
    <p:cSldViewPr snapToGrid="0">
      <p:cViewPr varScale="1">
        <p:scale>
          <a:sx n="119" d="100"/>
          <a:sy n="119" d="100"/>
        </p:scale>
        <p:origin x="96" y="3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tx1">
                    <a:lumMod val="75000"/>
                    <a:lumOff val="2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8" name="Date Placeholder 7">
            <a:extLst>
              <a:ext uri="{FF2B5EF4-FFF2-40B4-BE49-F238E27FC236}">
                <a16:creationId xmlns:a16="http://schemas.microsoft.com/office/drawing/2014/main" id="{7FA0ACE7-29A8-47D3-A7D9-257B711D8023}"/>
              </a:ext>
            </a:extLst>
          </p:cNvPr>
          <p:cNvSpPr>
            <a:spLocks noGrp="1"/>
          </p:cNvSpPr>
          <p:nvPr>
            <p:ph type="dt" sz="half" idx="10"/>
          </p:nvPr>
        </p:nvSpPr>
        <p:spPr/>
        <p:txBody>
          <a:bodyPr/>
          <a:lstStyle/>
          <a:p>
            <a:fld id="{ED291B17-9318-49DB-B28B-6E5994AE9581}" type="datetime1">
              <a:rPr lang="en-US" smtClean="0"/>
              <a:t>5/2/2021</a:t>
            </a:fld>
            <a:endParaRPr lang="en-US" dirty="0"/>
          </a:p>
        </p:txBody>
      </p:sp>
      <p:sp>
        <p:nvSpPr>
          <p:cNvPr id="9" name="Footer Placeholder 8">
            <a:extLst>
              <a:ext uri="{FF2B5EF4-FFF2-40B4-BE49-F238E27FC236}">
                <a16:creationId xmlns:a16="http://schemas.microsoft.com/office/drawing/2014/main" id="{DEC604B9-52E9-4810-8359-47206518D03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5898A89F-CA25-400F-B05A-AECBF2517E4F}"/>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900175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6"/>
            <a:ext cx="11029616" cy="118872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340864"/>
            <a:ext cx="11029615" cy="36344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a:extLst>
              <a:ext uri="{FF2B5EF4-FFF2-40B4-BE49-F238E27FC236}">
                <a16:creationId xmlns:a16="http://schemas.microsoft.com/office/drawing/2014/main" id="{770E6237-3456-439F-802D-3BA93FC7E3E5}"/>
              </a:ext>
            </a:extLst>
          </p:cNvPr>
          <p:cNvSpPr>
            <a:spLocks noGrp="1"/>
          </p:cNvSpPr>
          <p:nvPr>
            <p:ph type="dt" sz="half" idx="10"/>
          </p:nvPr>
        </p:nvSpPr>
        <p:spPr/>
        <p:txBody>
          <a:bodyPr/>
          <a:lstStyle/>
          <a:p>
            <a:fld id="{78DD82B9-B8EE-4375-B6FF-88FA6ABB15D9}" type="datetime1">
              <a:rPr lang="en-US" smtClean="0"/>
              <a:t>5/2/2021</a:t>
            </a:fld>
            <a:endParaRPr lang="en-US" dirty="0"/>
          </a:p>
        </p:txBody>
      </p:sp>
      <p:sp>
        <p:nvSpPr>
          <p:cNvPr id="9" name="Footer Placeholder 8">
            <a:extLst>
              <a:ext uri="{FF2B5EF4-FFF2-40B4-BE49-F238E27FC236}">
                <a16:creationId xmlns:a16="http://schemas.microsoft.com/office/drawing/2014/main" id="{1356D3B5-6063-4A89-B88F-9D3043916FF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524434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2393950"/>
            <a:ext cx="11029615" cy="2147467"/>
          </a:xfrm>
        </p:spPr>
        <p:txBody>
          <a:bodyPr anchor="b">
            <a:normAutofit/>
          </a:bodyPr>
          <a:lstStyle>
            <a:lvl1pPr algn="l">
              <a:defRPr sz="3600" b="0" cap="all">
                <a:solidFill>
                  <a:schemeClr val="tx1">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61582016-5696-4A93-887F-BBB3B9002FE5}"/>
              </a:ext>
            </a:extLst>
          </p:cNvPr>
          <p:cNvSpPr>
            <a:spLocks noGrp="1"/>
          </p:cNvSpPr>
          <p:nvPr>
            <p:ph type="dt" sz="half" idx="10"/>
          </p:nvPr>
        </p:nvSpPr>
        <p:spPr/>
        <p:txBody>
          <a:bodyPr/>
          <a:lstStyle/>
          <a:p>
            <a:fld id="{B2497495-0637-405E-AE64-5CC7506D51F5}" type="datetime1">
              <a:rPr lang="en-US" smtClean="0"/>
              <a:t>5/2/2021</a:t>
            </a:fld>
            <a:endParaRPr lang="en-US" dirty="0"/>
          </a:p>
        </p:txBody>
      </p:sp>
      <p:sp>
        <p:nvSpPr>
          <p:cNvPr id="9" name="Footer Placeholder 8">
            <a:extLst>
              <a:ext uri="{FF2B5EF4-FFF2-40B4-BE49-F238E27FC236}">
                <a16:creationId xmlns:a16="http://schemas.microsoft.com/office/drawing/2014/main" id="{857CFCD5-1192-4E18-8A8F-29E153B44DA4}"/>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E39A109E-5018-4794-92B3-FD5E5BCD95E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666809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194767"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6039" y="2228003"/>
            <a:ext cx="5194769"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BFFD690-9426-415D-8B65-26881E07B2D4}" type="datetime1">
              <a:rPr lang="en-US" smtClean="0"/>
              <a:t>5/2/2021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4833232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581191" y="2250891"/>
            <a:ext cx="5194769" cy="557784"/>
          </a:xfrm>
        </p:spPr>
        <p:txBody>
          <a:bodyPr anchor="ctr">
            <a:noAutofit/>
          </a:bodyPr>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194766"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6039" y="2250892"/>
            <a:ext cx="5194770" cy="553373"/>
          </a:xfrm>
        </p:spPr>
        <p:txBody>
          <a:bodyPr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a:t>Click to edit Master text styles</a:t>
            </a:r>
          </a:p>
        </p:txBody>
      </p:sp>
      <p:sp>
        <p:nvSpPr>
          <p:cNvPr id="6" name="Content Placeholder 5"/>
          <p:cNvSpPr>
            <a:spLocks noGrp="1"/>
          </p:cNvSpPr>
          <p:nvPr>
            <p:ph sz="quarter" idx="4"/>
          </p:nvPr>
        </p:nvSpPr>
        <p:spPr>
          <a:xfrm>
            <a:off x="6416037" y="2926052"/>
            <a:ext cx="5194771"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4C4989A-474C-40DE-95B9-011C28B71673}" type="datetime1">
              <a:rPr lang="en-US" smtClean="0"/>
              <a:t>5/2/2021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7480465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DB4ED54-5B5E-4A04-93D3-5772E3CE3818}" type="datetime1">
              <a:rPr lang="en-US" smtClean="0"/>
              <a:t>5/2/2021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2936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DE50D6-574B-40AF-946F-D52A04ADE379}" type="datetime1">
              <a:rPr lang="en-US" smtClean="0"/>
              <a:t>5/2/2021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294949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601200"/>
            <a:ext cx="3682723" cy="581547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67857" y="933450"/>
            <a:ext cx="3031852" cy="1722419"/>
          </a:xfrm>
        </p:spPr>
        <p:txBody>
          <a:bodyPr anchor="b">
            <a:normAutofit/>
          </a:bodyPr>
          <a:lstStyle>
            <a:lvl1pPr algn="l">
              <a:defRPr sz="24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900928" y="1179829"/>
            <a:ext cx="6650991" cy="4658216"/>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7857" y="2836654"/>
            <a:ext cx="3031852" cy="3001392"/>
          </a:xfrm>
        </p:spPr>
        <p:txBody>
          <a:bodyPr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a:extLst>
              <a:ext uri="{FF2B5EF4-FFF2-40B4-BE49-F238E27FC236}">
                <a16:creationId xmlns:a16="http://schemas.microsoft.com/office/drawing/2014/main" id="{0B919CC2-2A65-446F-B538-9E6249035445}"/>
              </a:ext>
            </a:extLst>
          </p:cNvPr>
          <p:cNvSpPr>
            <a:spLocks noGrp="1"/>
          </p:cNvSpPr>
          <p:nvPr>
            <p:ph type="dt" sz="half" idx="10"/>
          </p:nvPr>
        </p:nvSpPr>
        <p:spPr>
          <a:xfrm>
            <a:off x="7605951" y="6456916"/>
            <a:ext cx="2844799" cy="365125"/>
          </a:xfrm>
        </p:spPr>
        <p:txBody>
          <a:bodyPr/>
          <a:lstStyle/>
          <a:p>
            <a:fld id="{D82884F1-FFEA-405F-9602-3DCA865EDA4E}" type="datetime1">
              <a:rPr lang="en-US" smtClean="0"/>
              <a:t>5/2/2021</a:t>
            </a:fld>
            <a:endParaRPr lang="en-US" dirty="0"/>
          </a:p>
        </p:txBody>
      </p:sp>
      <p:sp>
        <p:nvSpPr>
          <p:cNvPr id="10" name="Footer Placeholder 9">
            <a:extLst>
              <a:ext uri="{FF2B5EF4-FFF2-40B4-BE49-F238E27FC236}">
                <a16:creationId xmlns:a16="http://schemas.microsoft.com/office/drawing/2014/main" id="{B72412AE-119E-4982-8B24-63365EFCA796}"/>
              </a:ext>
            </a:extLst>
          </p:cNvPr>
          <p:cNvSpPr>
            <a:spLocks noGrp="1"/>
          </p:cNvSpPr>
          <p:nvPr>
            <p:ph type="ftr" sz="quarter" idx="11"/>
          </p:nvPr>
        </p:nvSpPr>
        <p:spPr>
          <a:xfrm>
            <a:off x="581192" y="6452590"/>
            <a:ext cx="6917210" cy="365125"/>
          </a:xfrm>
        </p:spPr>
        <p:txBody>
          <a:bodyPr/>
          <a:lstStyle/>
          <a:p>
            <a:endParaRPr lang="en-US" dirty="0"/>
          </a:p>
        </p:txBody>
      </p:sp>
      <p:sp>
        <p:nvSpPr>
          <p:cNvPr id="11" name="Slide Number Placeholder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2617666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tx1">
                    <a:lumMod val="75000"/>
                    <a:lumOff val="25000"/>
                  </a:schemeClr>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641350"/>
            <a:ext cx="11290859" cy="3651249"/>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998148"/>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18DB4A-8810-4A10-AD5C-D5E2C667F5B3}" type="datetime1">
              <a:rPr lang="en-US" smtClean="0"/>
              <a:t>5/2/2021</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5732895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ED4963-E985-44C4-B8C4-FDD613B7C2F8}" type="datetime1">
              <a:rPr lang="en-US" smtClean="0"/>
              <a:t>5/2/2021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2835911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058151" y="599725"/>
            <a:ext cx="3687316" cy="5816950"/>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204200" y="863600"/>
            <a:ext cx="3124200" cy="4807326"/>
          </a:xfrm>
        </p:spPr>
        <p:txBody>
          <a:bodyPr vert="eaVert" anchor="ctr"/>
          <a:lstStyle>
            <a:lvl1pPr>
              <a:defRPr>
                <a:solidFill>
                  <a:srgbClr val="FFFF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774923" y="863600"/>
            <a:ext cx="7161625" cy="4807326"/>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a:extLst>
              <a:ext uri="{FF2B5EF4-FFF2-40B4-BE49-F238E27FC236}">
                <a16:creationId xmlns:a16="http://schemas.microsoft.com/office/drawing/2014/main" id="{F6423B97-A5D4-47B9-8861-73B3707A04CF}"/>
              </a:ext>
            </a:extLst>
          </p:cNvPr>
          <p:cNvSpPr/>
          <p:nvPr/>
        </p:nvSpPr>
        <p:spPr>
          <a:xfrm>
            <a:off x="446534" y="457200"/>
            <a:ext cx="370332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9" name="Rectangle 8">
            <a:extLst>
              <a:ext uri="{FF2B5EF4-FFF2-40B4-BE49-F238E27FC236}">
                <a16:creationId xmlns:a16="http://schemas.microsoft.com/office/drawing/2014/main" id="{1AEC0421-37B4-4481-A10D-69FDF5EC7909}"/>
              </a:ext>
            </a:extLst>
          </p:cNvPr>
          <p:cNvSpPr/>
          <p:nvPr/>
        </p:nvSpPr>
        <p:spPr>
          <a:xfrm>
            <a:off x="8042147" y="453643"/>
            <a:ext cx="3703320" cy="98554"/>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a:extLst>
              <a:ext uri="{FF2B5EF4-FFF2-40B4-BE49-F238E27FC236}">
                <a16:creationId xmlns:a16="http://schemas.microsoft.com/office/drawing/2014/main" id="{5F7265B5-9F97-4F1E-99E9-74F7B7E62337}"/>
              </a:ext>
            </a:extLst>
          </p:cNvPr>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Date Placeholder 10">
            <a:extLst>
              <a:ext uri="{FF2B5EF4-FFF2-40B4-BE49-F238E27FC236}">
                <a16:creationId xmlns:a16="http://schemas.microsoft.com/office/drawing/2014/main" id="{5C74A470-3BD3-4F33-80E5-67E6E87FCBE7}"/>
              </a:ext>
            </a:extLst>
          </p:cNvPr>
          <p:cNvSpPr>
            <a:spLocks noGrp="1"/>
          </p:cNvSpPr>
          <p:nvPr>
            <p:ph type="dt" sz="half" idx="10"/>
          </p:nvPr>
        </p:nvSpPr>
        <p:spPr/>
        <p:txBody>
          <a:bodyPr/>
          <a:lstStyle/>
          <a:p>
            <a:fld id="{ED291B17-9318-49DB-B28B-6E5994AE9581}" type="datetime1">
              <a:rPr lang="en-US" smtClean="0"/>
              <a:t>5/2/2021</a:t>
            </a:fld>
            <a:endParaRPr lang="en-US" dirty="0"/>
          </a:p>
        </p:txBody>
      </p:sp>
      <p:sp>
        <p:nvSpPr>
          <p:cNvPr id="12" name="Footer Placeholder 11">
            <a:extLst>
              <a:ext uri="{FF2B5EF4-FFF2-40B4-BE49-F238E27FC236}">
                <a16:creationId xmlns:a16="http://schemas.microsoft.com/office/drawing/2014/main" id="{9A3A30BA-DB50-4D7D-BCDE-17D20FB354DF}"/>
              </a:ext>
            </a:extLst>
          </p:cNvPr>
          <p:cNvSpPr>
            <a:spLocks noGrp="1"/>
          </p:cNvSpPr>
          <p:nvPr>
            <p:ph type="ftr" sz="quarter" idx="11"/>
          </p:nvPr>
        </p:nvSpPr>
        <p:spPr/>
        <p:txBody>
          <a:bodyPr/>
          <a:lstStyle/>
          <a:p>
            <a:endParaRPr lang="en-US" dirty="0"/>
          </a:p>
        </p:txBody>
      </p:sp>
      <p:sp>
        <p:nvSpPr>
          <p:cNvPr id="13" name="Slide Number Placeholder 12">
            <a:extLst>
              <a:ext uri="{FF2B5EF4-FFF2-40B4-BE49-F238E27FC236}">
                <a16:creationId xmlns:a16="http://schemas.microsoft.com/office/drawing/2014/main" id="{76FF9E58-C0B2-436B-A21C-DB45A00D651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88849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2"/>
            <a:ext cx="11029616" cy="365204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ED291B17-9318-49DB-B28B-6E5994AE9581}" type="datetime1">
              <a:rPr lang="en-US" smtClean="0"/>
              <a:t>5/2/2021</a:t>
            </a:fld>
            <a:endParaRPr lang="en-US" dirty="0"/>
          </a:p>
        </p:txBody>
      </p:sp>
      <p:sp>
        <p:nvSpPr>
          <p:cNvPr id="5" name="Footer Placeholder 4"/>
          <p:cNvSpPr>
            <a:spLocks noGrp="1"/>
          </p:cNvSpPr>
          <p:nvPr>
            <p:ph type="ftr" sz="quarter" idx="3"/>
          </p:nvPr>
        </p:nvSpPr>
        <p:spPr>
          <a:xfrm>
            <a:off x="581192" y="6423914"/>
            <a:ext cx="6917210" cy="365125"/>
          </a:xfrm>
          <a:prstGeom prst="rect">
            <a:avLst/>
          </a:prstGeom>
        </p:spPr>
        <p:txBody>
          <a:bodyPr vert="horz" lIns="91440" tIns="45720" rIns="91440" bIns="45720" rtlCol="0" anchor="ctr"/>
          <a:lstStyle>
            <a:lvl1pPr algn="l">
              <a:defRPr sz="900" cap="all">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3A98EE3D-8CD1-4C3F-BD1C-C98C9596463C}" type="slidenum">
              <a:rPr lang="en-US" smtClean="0"/>
              <a:t>‹#›</a:t>
            </a:fld>
            <a:endParaRPr lang="en-US" dirty="0"/>
          </a:p>
        </p:txBody>
      </p:sp>
      <p:sp>
        <p:nvSpPr>
          <p:cNvPr id="9" name="Rectangle 8"/>
          <p:cNvSpPr/>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000897896"/>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11" r:id="rId5"/>
    <p:sldLayoutId id="2147483760" r:id="rId6"/>
    <p:sldLayoutId id="2147483762" r:id="rId7"/>
    <p:sldLayoutId id="2147483706" r:id="rId8"/>
    <p:sldLayoutId id="2147483709" r:id="rId9"/>
    <p:sldLayoutId id="2147483707" r:id="rId10"/>
    <p:sldLayoutId id="2147483708" r:id="rId11"/>
  </p:sldLayoutIdLst>
  <p:hf sldNum="0" hdr="0" ftr="0" dt="0"/>
  <p:txStyles>
    <p:titleStyle>
      <a:lvl1pPr algn="l" defTabSz="457200" rtl="0" eaLnBrk="1" latinLnBrk="0" hangingPunct="1">
        <a:lnSpc>
          <a:spcPct val="100000"/>
        </a:lnSpc>
        <a:spcBef>
          <a:spcPct val="0"/>
        </a:spcBef>
        <a:buNone/>
        <a:defRPr sz="28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7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3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28">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F1A8C364-94D4-4630-BAD0-78722F347055}"/>
              </a:ext>
            </a:extLst>
          </p:cNvPr>
          <p:cNvPicPr>
            <a:picLocks noChangeAspect="1"/>
          </p:cNvPicPr>
          <p:nvPr/>
        </p:nvPicPr>
        <p:blipFill rotWithShape="1">
          <a:blip r:embed="rId2">
            <a:extLst>
              <a:ext uri="{BEBA8EAE-BF5A-486C-A8C5-ECC9F3942E4B}">
                <a14:imgProps xmlns:a14="http://schemas.microsoft.com/office/drawing/2010/main">
                  <a14:imgLayer r:embed="rId3">
                    <a14:imgEffect>
                      <a14:artisticGlass/>
                    </a14:imgEffect>
                  </a14:imgLayer>
                </a14:imgProps>
              </a:ext>
            </a:extLst>
          </a:blip>
          <a:srcRect t="1909" b="6379"/>
          <a:stretch/>
        </p:blipFill>
        <p:spPr>
          <a:xfrm>
            <a:off x="20" y="10"/>
            <a:ext cx="12191980" cy="6857990"/>
          </a:xfrm>
          <a:prstGeom prst="rect">
            <a:avLst/>
          </a:prstGeom>
        </p:spPr>
      </p:pic>
      <p:sp>
        <p:nvSpPr>
          <p:cNvPr id="34" name="Rectangle 30">
            <a:extLst>
              <a:ext uri="{FF2B5EF4-FFF2-40B4-BE49-F238E27FC236}">
                <a16:creationId xmlns:a16="http://schemas.microsoft.com/office/drawing/2014/main" id="{A44CD100-6267-4E62-AA64-2182A3A6A1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alpha val="30000"/>
                </a:schemeClr>
              </a:gs>
              <a:gs pos="33000">
                <a:schemeClr val="tx1">
                  <a:alpha val="20000"/>
                </a:schemeClr>
              </a:gs>
              <a:gs pos="0">
                <a:schemeClr val="tx1">
                  <a:alpha val="0"/>
                </a:schemeClr>
              </a:gs>
              <a:gs pos="100000">
                <a:schemeClr val="tx1">
                  <a:alpha val="3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C21E816-31F5-48BB-BD02-D15F2F18B48A}"/>
              </a:ext>
            </a:extLst>
          </p:cNvPr>
          <p:cNvSpPr>
            <a:spLocks noGrp="1"/>
          </p:cNvSpPr>
          <p:nvPr>
            <p:ph type="ctrTitle"/>
          </p:nvPr>
        </p:nvSpPr>
        <p:spPr>
          <a:xfrm>
            <a:off x="477981" y="1122362"/>
            <a:ext cx="7646844" cy="2802219"/>
          </a:xfrm>
        </p:spPr>
        <p:txBody>
          <a:bodyPr anchor="b">
            <a:normAutofit/>
          </a:bodyPr>
          <a:lstStyle/>
          <a:p>
            <a:r>
              <a:rPr lang="en-US" sz="3200" dirty="0">
                <a:solidFill>
                  <a:schemeClr val="bg1"/>
                </a:solidFill>
              </a:rPr>
              <a:t>Commentary on “A Measured ontological attitude”</a:t>
            </a:r>
          </a:p>
        </p:txBody>
      </p:sp>
      <p:sp>
        <p:nvSpPr>
          <p:cNvPr id="3" name="Subtitle 2">
            <a:extLst>
              <a:ext uri="{FF2B5EF4-FFF2-40B4-BE49-F238E27FC236}">
                <a16:creationId xmlns:a16="http://schemas.microsoft.com/office/drawing/2014/main" id="{835D6E6B-3353-491C-A3C6-F278D6CED8B3}"/>
              </a:ext>
            </a:extLst>
          </p:cNvPr>
          <p:cNvSpPr>
            <a:spLocks noGrp="1"/>
          </p:cNvSpPr>
          <p:nvPr>
            <p:ph type="subTitle" idx="1"/>
          </p:nvPr>
        </p:nvSpPr>
        <p:spPr>
          <a:xfrm>
            <a:off x="477980" y="3969352"/>
            <a:ext cx="4023359" cy="1208141"/>
          </a:xfrm>
        </p:spPr>
        <p:txBody>
          <a:bodyPr>
            <a:normAutofit/>
          </a:bodyPr>
          <a:lstStyle/>
          <a:p>
            <a:r>
              <a:rPr lang="en-US" dirty="0">
                <a:solidFill>
                  <a:schemeClr val="bg1"/>
                </a:solidFill>
              </a:rPr>
              <a:t>Lu Chen</a:t>
            </a:r>
          </a:p>
          <a:p>
            <a:r>
              <a:rPr lang="en-US" dirty="0" err="1">
                <a:solidFill>
                  <a:schemeClr val="bg1"/>
                </a:solidFill>
              </a:rPr>
              <a:t>Koc</a:t>
            </a:r>
            <a:r>
              <a:rPr lang="en-US" dirty="0">
                <a:solidFill>
                  <a:schemeClr val="bg1"/>
                </a:solidFill>
              </a:rPr>
              <a:t> University (Istanbul, Turkey)</a:t>
            </a:r>
          </a:p>
        </p:txBody>
      </p:sp>
    </p:spTree>
    <p:extLst>
      <p:ext uri="{BB962C8B-B14F-4D97-AF65-F5344CB8AC3E}">
        <p14:creationId xmlns:p14="http://schemas.microsoft.com/office/powerpoint/2010/main" val="24758055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1C07A-1072-4E3C-BA60-5E60957625D2}"/>
              </a:ext>
            </a:extLst>
          </p:cNvPr>
          <p:cNvSpPr>
            <a:spLocks noGrp="1"/>
          </p:cNvSpPr>
          <p:nvPr>
            <p:ph type="title"/>
          </p:nvPr>
        </p:nvSpPr>
        <p:spPr/>
        <p:txBody>
          <a:bodyPr/>
          <a:lstStyle/>
          <a:p>
            <a:r>
              <a:rPr lang="en-US" dirty="0"/>
              <a:t>My main points</a:t>
            </a:r>
          </a:p>
        </p:txBody>
      </p:sp>
      <p:sp>
        <p:nvSpPr>
          <p:cNvPr id="3" name="Content Placeholder 2">
            <a:extLst>
              <a:ext uri="{FF2B5EF4-FFF2-40B4-BE49-F238E27FC236}">
                <a16:creationId xmlns:a16="http://schemas.microsoft.com/office/drawing/2014/main" id="{A8324BBE-5587-4F40-A77B-8E7FDDC284C9}"/>
              </a:ext>
            </a:extLst>
          </p:cNvPr>
          <p:cNvSpPr>
            <a:spLocks noGrp="1"/>
          </p:cNvSpPr>
          <p:nvPr>
            <p:ph idx="1"/>
          </p:nvPr>
        </p:nvSpPr>
        <p:spPr/>
        <p:txBody>
          <a:bodyPr/>
          <a:lstStyle/>
          <a:p>
            <a:pPr marL="0" indent="0">
              <a:buNone/>
            </a:pPr>
            <a:r>
              <a:rPr lang="en-US" dirty="0"/>
              <a:t>I will focus on two questions:</a:t>
            </a:r>
          </a:p>
          <a:p>
            <a:r>
              <a:rPr lang="en-US" dirty="0"/>
              <a:t>Is quantity certification theory-neutral?</a:t>
            </a:r>
          </a:p>
          <a:p>
            <a:r>
              <a:rPr lang="en-US" dirty="0"/>
              <a:t>Do we need quantity certification to be theory-neutral for scientific empiricism?</a:t>
            </a:r>
          </a:p>
        </p:txBody>
      </p:sp>
    </p:spTree>
    <p:extLst>
      <p:ext uri="{BB962C8B-B14F-4D97-AF65-F5344CB8AC3E}">
        <p14:creationId xmlns:p14="http://schemas.microsoft.com/office/powerpoint/2010/main" val="9197876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4B84E-8CE3-46F0-A294-CE650F551407}"/>
              </a:ext>
            </a:extLst>
          </p:cNvPr>
          <p:cNvSpPr>
            <a:spLocks noGrp="1"/>
          </p:cNvSpPr>
          <p:nvPr>
            <p:ph type="title"/>
          </p:nvPr>
        </p:nvSpPr>
        <p:spPr/>
        <p:txBody>
          <a:bodyPr/>
          <a:lstStyle/>
          <a:p>
            <a:r>
              <a:rPr lang="en-US" dirty="0"/>
              <a:t>Background</a:t>
            </a:r>
          </a:p>
        </p:txBody>
      </p:sp>
      <p:sp>
        <p:nvSpPr>
          <p:cNvPr id="3" name="Content Placeholder 2">
            <a:extLst>
              <a:ext uri="{FF2B5EF4-FFF2-40B4-BE49-F238E27FC236}">
                <a16:creationId xmlns:a16="http://schemas.microsoft.com/office/drawing/2014/main" id="{1A2F96E0-6AB4-4EB1-BACC-25F44DE9C94E}"/>
              </a:ext>
            </a:extLst>
          </p:cNvPr>
          <p:cNvSpPr>
            <a:spLocks noGrp="1"/>
          </p:cNvSpPr>
          <p:nvPr>
            <p:ph idx="1"/>
          </p:nvPr>
        </p:nvSpPr>
        <p:spPr>
          <a:xfrm>
            <a:off x="581192" y="2340864"/>
            <a:ext cx="8429990" cy="3634486"/>
          </a:xfrm>
        </p:spPr>
        <p:txBody>
          <a:bodyPr>
            <a:normAutofit fontScale="92500" lnSpcReduction="20000"/>
          </a:bodyPr>
          <a:lstStyle/>
          <a:p>
            <a:r>
              <a:rPr lang="en-US" i="1" dirty="0"/>
              <a:t>What is “quantity certification”?</a:t>
            </a:r>
          </a:p>
          <a:p>
            <a:r>
              <a:rPr lang="en-US" dirty="0"/>
              <a:t>A justification for that a quantity is appropriately represented by a certain mathematical structure (such as the field of real numbers).</a:t>
            </a:r>
          </a:p>
          <a:p>
            <a:r>
              <a:rPr lang="en-US" i="1" dirty="0"/>
              <a:t>How is it usually done?</a:t>
            </a:r>
          </a:p>
          <a:p>
            <a:r>
              <a:rPr lang="en-US" dirty="0"/>
              <a:t>Take </a:t>
            </a:r>
            <a:r>
              <a:rPr lang="en-US" b="1" u="sng" dirty="0"/>
              <a:t>length</a:t>
            </a:r>
            <a:r>
              <a:rPr lang="en-US" dirty="0"/>
              <a:t> as an example.  We can define length through several idealized operations. For example, the concatenation of two rigid rods is the operation of putting them end-to-end along a straight line. Two rods are congruent in length if their ends coincide. </a:t>
            </a:r>
          </a:p>
          <a:p>
            <a:r>
              <a:rPr lang="en-US" dirty="0"/>
              <a:t>With the structure defined by these operations, we can prove a representation theorem which says that there is a map </a:t>
            </a:r>
            <a:r>
              <a:rPr lang="en-US" b="1" i="1" dirty="0"/>
              <a:t>d</a:t>
            </a:r>
            <a:r>
              <a:rPr lang="en-US" dirty="0"/>
              <a:t> from rods (or concrete objects in general) to non-negative numbers such that the structure is preserved, with </a:t>
            </a:r>
            <a:r>
              <a:rPr lang="en-US" b="1" i="1" dirty="0"/>
              <a:t>d</a:t>
            </a:r>
            <a:r>
              <a:rPr lang="en-US" dirty="0"/>
              <a:t> unique up to uniform scaling.</a:t>
            </a:r>
          </a:p>
          <a:p>
            <a:r>
              <a:rPr lang="en-US" dirty="0"/>
              <a:t>This map </a:t>
            </a:r>
            <a:r>
              <a:rPr lang="en-US" b="1" i="1" dirty="0"/>
              <a:t>d</a:t>
            </a:r>
            <a:r>
              <a:rPr lang="en-US" dirty="0"/>
              <a:t> (with a fixed reference) defines length. In this case, we can say that the quantity length is certified.</a:t>
            </a:r>
          </a:p>
          <a:p>
            <a:endParaRPr lang="en-US" dirty="0"/>
          </a:p>
        </p:txBody>
      </p:sp>
      <p:sp>
        <p:nvSpPr>
          <p:cNvPr id="4" name="TextBox 3">
            <a:extLst>
              <a:ext uri="{FF2B5EF4-FFF2-40B4-BE49-F238E27FC236}">
                <a16:creationId xmlns:a16="http://schemas.microsoft.com/office/drawing/2014/main" id="{8416D67E-DB98-465E-B9F2-F335F49BAE27}"/>
              </a:ext>
            </a:extLst>
          </p:cNvPr>
          <p:cNvSpPr txBox="1"/>
          <p:nvPr/>
        </p:nvSpPr>
        <p:spPr>
          <a:xfrm>
            <a:off x="9235950" y="4013018"/>
            <a:ext cx="2595057" cy="954107"/>
          </a:xfrm>
          <a:prstGeom prst="rect">
            <a:avLst/>
          </a:prstGeom>
          <a:solidFill>
            <a:schemeClr val="accent2">
              <a:lumMod val="40000"/>
              <a:lumOff val="60000"/>
            </a:schemeClr>
          </a:solidFill>
        </p:spPr>
        <p:txBody>
          <a:bodyPr wrap="square" rtlCol="0">
            <a:spAutoFit/>
          </a:bodyPr>
          <a:lstStyle/>
          <a:p>
            <a:r>
              <a:rPr lang="en-US" sz="1400" dirty="0"/>
              <a:t>For any three things </a:t>
            </a:r>
            <a:r>
              <a:rPr lang="en-US" sz="1400" dirty="0" err="1"/>
              <a:t>x,y,z</a:t>
            </a:r>
            <a:r>
              <a:rPr lang="en-US" sz="1400" dirty="0"/>
              <a:t>, x is congruent with the concatenation of y and z </a:t>
            </a:r>
            <a:r>
              <a:rPr lang="en-US" sz="1400" dirty="0" err="1"/>
              <a:t>iff</a:t>
            </a:r>
            <a:r>
              <a:rPr lang="en-US" sz="1400" dirty="0"/>
              <a:t> d(x)=d(y)+d(z).</a:t>
            </a:r>
          </a:p>
        </p:txBody>
      </p:sp>
    </p:spTree>
    <p:extLst>
      <p:ext uri="{BB962C8B-B14F-4D97-AF65-F5344CB8AC3E}">
        <p14:creationId xmlns:p14="http://schemas.microsoft.com/office/powerpoint/2010/main" val="40265512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3F518-6BDA-46CA-BCFD-505B6252BB64}"/>
              </a:ext>
            </a:extLst>
          </p:cNvPr>
          <p:cNvSpPr>
            <a:spLocks noGrp="1"/>
          </p:cNvSpPr>
          <p:nvPr>
            <p:ph type="title"/>
          </p:nvPr>
        </p:nvSpPr>
        <p:spPr/>
        <p:txBody>
          <a:bodyPr/>
          <a:lstStyle/>
          <a:p>
            <a:r>
              <a:rPr lang="en-US" dirty="0"/>
              <a:t>Background</a:t>
            </a:r>
          </a:p>
        </p:txBody>
      </p:sp>
      <p:sp>
        <p:nvSpPr>
          <p:cNvPr id="3" name="Content Placeholder 2">
            <a:extLst>
              <a:ext uri="{FF2B5EF4-FFF2-40B4-BE49-F238E27FC236}">
                <a16:creationId xmlns:a16="http://schemas.microsoft.com/office/drawing/2014/main" id="{17950F29-C6BB-4261-84BD-829B32A64FC3}"/>
              </a:ext>
            </a:extLst>
          </p:cNvPr>
          <p:cNvSpPr>
            <a:spLocks noGrp="1"/>
          </p:cNvSpPr>
          <p:nvPr>
            <p:ph idx="1"/>
          </p:nvPr>
        </p:nvSpPr>
        <p:spPr>
          <a:xfrm>
            <a:off x="581193" y="2340864"/>
            <a:ext cx="10871796" cy="3634486"/>
          </a:xfrm>
        </p:spPr>
        <p:txBody>
          <a:bodyPr/>
          <a:lstStyle/>
          <a:p>
            <a:r>
              <a:rPr lang="en-US" dirty="0"/>
              <a:t>Temperature can be similarly certified as being appropriately represented by non-negative real numbers up to uniform scaling (which is known as the ratio scale).</a:t>
            </a:r>
          </a:p>
          <a:p>
            <a:endParaRPr lang="en-US" dirty="0"/>
          </a:p>
        </p:txBody>
      </p:sp>
    </p:spTree>
    <p:extLst>
      <p:ext uri="{BB962C8B-B14F-4D97-AF65-F5344CB8AC3E}">
        <p14:creationId xmlns:p14="http://schemas.microsoft.com/office/powerpoint/2010/main" val="17701545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68D78-9CA8-45E8-A622-496E53769CC4}"/>
              </a:ext>
            </a:extLst>
          </p:cNvPr>
          <p:cNvSpPr>
            <a:spLocks noGrp="1"/>
          </p:cNvSpPr>
          <p:nvPr>
            <p:ph type="title"/>
          </p:nvPr>
        </p:nvSpPr>
        <p:spPr/>
        <p:txBody>
          <a:bodyPr/>
          <a:lstStyle/>
          <a:p>
            <a:r>
              <a:rPr lang="en-US" dirty="0"/>
              <a:t>background</a:t>
            </a:r>
          </a:p>
        </p:txBody>
      </p:sp>
      <p:sp>
        <p:nvSpPr>
          <p:cNvPr id="3" name="Content Placeholder 2">
            <a:extLst>
              <a:ext uri="{FF2B5EF4-FFF2-40B4-BE49-F238E27FC236}">
                <a16:creationId xmlns:a16="http://schemas.microsoft.com/office/drawing/2014/main" id="{F73BAEBA-5AEA-4B1C-BD33-0580E5A58B48}"/>
              </a:ext>
            </a:extLst>
          </p:cNvPr>
          <p:cNvSpPr>
            <a:spLocks noGrp="1"/>
          </p:cNvSpPr>
          <p:nvPr>
            <p:ph idx="1"/>
          </p:nvPr>
        </p:nvSpPr>
        <p:spPr>
          <a:xfrm>
            <a:off x="581192" y="2340864"/>
            <a:ext cx="8516833" cy="3634486"/>
          </a:xfrm>
        </p:spPr>
        <p:txBody>
          <a:bodyPr>
            <a:normAutofit/>
          </a:bodyPr>
          <a:lstStyle/>
          <a:p>
            <a:r>
              <a:rPr lang="en-US" b="1" dirty="0"/>
              <a:t>Absolutism vs </a:t>
            </a:r>
            <a:r>
              <a:rPr lang="en-US" b="1" dirty="0" err="1"/>
              <a:t>Comparativism</a:t>
            </a:r>
            <a:r>
              <a:rPr lang="en-US" b="1" dirty="0"/>
              <a:t> </a:t>
            </a:r>
            <a:r>
              <a:rPr lang="en-US" dirty="0"/>
              <a:t>(or whatever terminology you may choose to use)</a:t>
            </a:r>
          </a:p>
          <a:p>
            <a:r>
              <a:rPr lang="en-US" i="1" dirty="0"/>
              <a:t>Absolutism</a:t>
            </a:r>
            <a:r>
              <a:rPr lang="en-US" dirty="0"/>
              <a:t>: length is an objective, intrinsic quantity of an object independent from those measurement relations.</a:t>
            </a:r>
          </a:p>
          <a:p>
            <a:r>
              <a:rPr lang="en-US" i="1" dirty="0" err="1"/>
              <a:t>Comparativism</a:t>
            </a:r>
            <a:r>
              <a:rPr lang="en-US" dirty="0"/>
              <a:t>: length is nothing over and beyond the measurement relations. </a:t>
            </a:r>
          </a:p>
          <a:p>
            <a:r>
              <a:rPr lang="en-US" b="1" dirty="0"/>
              <a:t>Some consequences of </a:t>
            </a:r>
            <a:r>
              <a:rPr lang="en-US" b="1" dirty="0" err="1"/>
              <a:t>comparativism</a:t>
            </a:r>
            <a:r>
              <a:rPr lang="en-US" i="1" dirty="0"/>
              <a:t>:</a:t>
            </a:r>
          </a:p>
          <a:p>
            <a:r>
              <a:rPr lang="en-US" dirty="0"/>
              <a:t>1. It is not a distinct possibility that everything is twice as long as it actually is. </a:t>
            </a:r>
          </a:p>
          <a:p>
            <a:r>
              <a:rPr lang="en-US" dirty="0"/>
              <a:t>2. It is analytical that a rigid rod (or any measuring device we choose) is translational invariant. </a:t>
            </a:r>
          </a:p>
          <a:p>
            <a:r>
              <a:rPr lang="en-US" b="1" dirty="0"/>
              <a:t>Motivation</a:t>
            </a:r>
            <a:r>
              <a:rPr lang="en-US" dirty="0"/>
              <a:t>: Do not posit empirically inaccessible state of the world. E.g. absolute velocity</a:t>
            </a:r>
          </a:p>
          <a:p>
            <a:endParaRPr lang="en-US" dirty="0"/>
          </a:p>
        </p:txBody>
      </p:sp>
      <p:sp>
        <p:nvSpPr>
          <p:cNvPr id="4" name="TextBox 3">
            <a:extLst>
              <a:ext uri="{FF2B5EF4-FFF2-40B4-BE49-F238E27FC236}">
                <a16:creationId xmlns:a16="http://schemas.microsoft.com/office/drawing/2014/main" id="{50263F9A-83A8-4DF3-9BA4-7DF1FD4A5A83}"/>
              </a:ext>
            </a:extLst>
          </p:cNvPr>
          <p:cNvSpPr txBox="1"/>
          <p:nvPr/>
        </p:nvSpPr>
        <p:spPr>
          <a:xfrm>
            <a:off x="9154217" y="3021320"/>
            <a:ext cx="2666574" cy="1569660"/>
          </a:xfrm>
          <a:prstGeom prst="rect">
            <a:avLst/>
          </a:prstGeom>
          <a:solidFill>
            <a:schemeClr val="accent6">
              <a:lumMod val="40000"/>
              <a:lumOff val="60000"/>
            </a:schemeClr>
          </a:solidFill>
        </p:spPr>
        <p:txBody>
          <a:bodyPr wrap="square" rtlCol="0">
            <a:spAutoFit/>
          </a:bodyPr>
          <a:lstStyle/>
          <a:p>
            <a:r>
              <a:rPr lang="en-US" sz="1600" dirty="0"/>
              <a:t>If absolutism is true, then it is possible that there is a universal force that </a:t>
            </a:r>
            <a:r>
              <a:rPr lang="en-US" sz="1600" dirty="0" err="1"/>
              <a:t>shinks</a:t>
            </a:r>
            <a:r>
              <a:rPr lang="en-US" sz="1600" dirty="0"/>
              <a:t> rods at some places and expands them at other places.</a:t>
            </a:r>
          </a:p>
        </p:txBody>
      </p:sp>
      <p:sp>
        <p:nvSpPr>
          <p:cNvPr id="5" name="TextBox 4">
            <a:extLst>
              <a:ext uri="{FF2B5EF4-FFF2-40B4-BE49-F238E27FC236}">
                <a16:creationId xmlns:a16="http://schemas.microsoft.com/office/drawing/2014/main" id="{B9AF5581-8091-41A3-90E1-29EB4EA91820}"/>
              </a:ext>
            </a:extLst>
          </p:cNvPr>
          <p:cNvSpPr txBox="1"/>
          <p:nvPr/>
        </p:nvSpPr>
        <p:spPr>
          <a:xfrm>
            <a:off x="9154217" y="4725251"/>
            <a:ext cx="2732983" cy="1877437"/>
          </a:xfrm>
          <a:prstGeom prst="rect">
            <a:avLst/>
          </a:prstGeom>
          <a:solidFill>
            <a:schemeClr val="bg1">
              <a:lumMod val="85000"/>
            </a:schemeClr>
          </a:solidFill>
        </p:spPr>
        <p:txBody>
          <a:bodyPr wrap="square" rtlCol="0">
            <a:spAutoFit/>
          </a:bodyPr>
          <a:lstStyle/>
          <a:p>
            <a:r>
              <a:rPr lang="en-US" sz="1400" dirty="0"/>
              <a:t>I interpret Mariam as endorsing some version of absolutism: “This is less about the objective reality of the quantity as such, and more about a field of measurement outcomes of the associated quantity…” (p.7)</a:t>
            </a:r>
          </a:p>
          <a:p>
            <a:endParaRPr lang="en-US" dirty="0"/>
          </a:p>
        </p:txBody>
      </p:sp>
    </p:spTree>
    <p:extLst>
      <p:ext uri="{BB962C8B-B14F-4D97-AF65-F5344CB8AC3E}">
        <p14:creationId xmlns:p14="http://schemas.microsoft.com/office/powerpoint/2010/main" val="14236986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5880A-0548-4205-9476-92693F5DE42B}"/>
              </a:ext>
            </a:extLst>
          </p:cNvPr>
          <p:cNvSpPr>
            <a:spLocks noGrp="1"/>
          </p:cNvSpPr>
          <p:nvPr>
            <p:ph type="title"/>
          </p:nvPr>
        </p:nvSpPr>
        <p:spPr/>
        <p:txBody>
          <a:bodyPr/>
          <a:lstStyle/>
          <a:p>
            <a:r>
              <a:rPr lang="en-US" dirty="0"/>
              <a:t>IS quantity certification theory-neutral?</a:t>
            </a:r>
          </a:p>
        </p:txBody>
      </p:sp>
      <p:sp>
        <p:nvSpPr>
          <p:cNvPr id="3" name="Content Placeholder 2">
            <a:extLst>
              <a:ext uri="{FF2B5EF4-FFF2-40B4-BE49-F238E27FC236}">
                <a16:creationId xmlns:a16="http://schemas.microsoft.com/office/drawing/2014/main" id="{659A806F-13F7-430A-BE8A-CE29D6FBADC6}"/>
              </a:ext>
            </a:extLst>
          </p:cNvPr>
          <p:cNvSpPr>
            <a:spLocks noGrp="1"/>
          </p:cNvSpPr>
          <p:nvPr>
            <p:ph idx="1"/>
          </p:nvPr>
        </p:nvSpPr>
        <p:spPr/>
        <p:txBody>
          <a:bodyPr/>
          <a:lstStyle/>
          <a:p>
            <a:r>
              <a:rPr lang="en-US" b="1" dirty="0"/>
              <a:t>Mariam’s argument:</a:t>
            </a:r>
          </a:p>
          <a:p>
            <a:r>
              <a:rPr lang="en-US" dirty="0"/>
              <a:t>P1. Quantity certification involves (1) a list of candidate structures for representing the quantity (e.g., interval scale vs ratio scale); (2) we use empirical observation to justify representing the quantity by one of those structures.</a:t>
            </a:r>
          </a:p>
          <a:p>
            <a:r>
              <a:rPr lang="en-US" dirty="0"/>
              <a:t>P2. Neither 1 nor 2 involves high-level scientific theory of the quantity.</a:t>
            </a:r>
          </a:p>
          <a:p>
            <a:r>
              <a:rPr lang="en-US" dirty="0"/>
              <a:t>C. Therefore, quantity certification is theory neutral (with respect to scientific theories of the quantity). </a:t>
            </a:r>
          </a:p>
          <a:p>
            <a:endParaRPr lang="en-US" dirty="0"/>
          </a:p>
          <a:p>
            <a:r>
              <a:rPr lang="en-US" dirty="0"/>
              <a:t>However, I do not understand the justification for P2, in particular why justifying an appropriate representation of the quantity does not involve scientific theories of this very quantity.  </a:t>
            </a:r>
          </a:p>
        </p:txBody>
      </p:sp>
    </p:spTree>
    <p:extLst>
      <p:ext uri="{BB962C8B-B14F-4D97-AF65-F5344CB8AC3E}">
        <p14:creationId xmlns:p14="http://schemas.microsoft.com/office/powerpoint/2010/main" val="33047638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C92C0-80E3-4E45-B4A1-65761541294B}"/>
              </a:ext>
            </a:extLst>
          </p:cNvPr>
          <p:cNvSpPr>
            <a:spLocks noGrp="1"/>
          </p:cNvSpPr>
          <p:nvPr>
            <p:ph type="title"/>
          </p:nvPr>
        </p:nvSpPr>
        <p:spPr/>
        <p:txBody>
          <a:bodyPr/>
          <a:lstStyle/>
          <a:p>
            <a:r>
              <a:rPr lang="en-US" dirty="0"/>
              <a:t>IS quantity certification theory-neutral?</a:t>
            </a:r>
          </a:p>
        </p:txBody>
      </p:sp>
      <p:sp>
        <p:nvSpPr>
          <p:cNvPr id="3" name="Content Placeholder 2">
            <a:extLst>
              <a:ext uri="{FF2B5EF4-FFF2-40B4-BE49-F238E27FC236}">
                <a16:creationId xmlns:a16="http://schemas.microsoft.com/office/drawing/2014/main" id="{0A3297A2-D9D3-4F21-8A87-2A745759F416}"/>
              </a:ext>
            </a:extLst>
          </p:cNvPr>
          <p:cNvSpPr>
            <a:spLocks noGrp="1"/>
          </p:cNvSpPr>
          <p:nvPr>
            <p:ph idx="1"/>
          </p:nvPr>
        </p:nvSpPr>
        <p:spPr/>
        <p:txBody>
          <a:bodyPr/>
          <a:lstStyle/>
          <a:p>
            <a:r>
              <a:rPr lang="en-US" dirty="0"/>
              <a:t>Given absolutism, certifying a quantity such as length involves the assumption that rigid rods do not change their length from one place to another. </a:t>
            </a:r>
          </a:p>
          <a:p>
            <a:r>
              <a:rPr lang="en-US" dirty="0"/>
              <a:t>Such an assumption can well be challenged by theories of length (or distance). </a:t>
            </a:r>
          </a:p>
          <a:p>
            <a:pPr lvl="1"/>
            <a:r>
              <a:rPr lang="en-US" dirty="0"/>
              <a:t>For example, special relativity implies the phenomenon of length contraction relative to an inertial frame. </a:t>
            </a:r>
          </a:p>
          <a:p>
            <a:pPr lvl="1"/>
            <a:r>
              <a:rPr lang="en-US" dirty="0"/>
              <a:t>In interpreting Michelson-Morley experiment in the framework of </a:t>
            </a:r>
            <a:r>
              <a:rPr lang="en-US" dirty="0" err="1"/>
              <a:t>aether</a:t>
            </a:r>
            <a:r>
              <a:rPr lang="en-US" dirty="0"/>
              <a:t> theory, some have suggested the distance along the direction orthogonal to the </a:t>
            </a:r>
            <a:r>
              <a:rPr lang="en-US" dirty="0" err="1"/>
              <a:t>aether</a:t>
            </a:r>
            <a:r>
              <a:rPr lang="en-US" dirty="0"/>
              <a:t> wind is contracted.</a:t>
            </a:r>
          </a:p>
          <a:p>
            <a:r>
              <a:rPr lang="en-US" dirty="0"/>
              <a:t>The assumption can be explained by the (</a:t>
            </a:r>
            <a:r>
              <a:rPr lang="en-US"/>
              <a:t>locally Lorentz </a:t>
            </a:r>
            <a:r>
              <a:rPr lang="en-US" dirty="0"/>
              <a:t>invariant) dynamics of cohesive force of rod particles, which is a high-level physical theory. It is not logical-metaphysical, nor indisputable. </a:t>
            </a:r>
          </a:p>
        </p:txBody>
      </p:sp>
    </p:spTree>
    <p:extLst>
      <p:ext uri="{BB962C8B-B14F-4D97-AF65-F5344CB8AC3E}">
        <p14:creationId xmlns:p14="http://schemas.microsoft.com/office/powerpoint/2010/main" val="38227872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7900D-3EA0-4AD0-B040-0B831E68425E}"/>
              </a:ext>
            </a:extLst>
          </p:cNvPr>
          <p:cNvSpPr>
            <a:spLocks noGrp="1"/>
          </p:cNvSpPr>
          <p:nvPr>
            <p:ph type="title"/>
          </p:nvPr>
        </p:nvSpPr>
        <p:spPr/>
        <p:txBody>
          <a:bodyPr/>
          <a:lstStyle/>
          <a:p>
            <a:r>
              <a:rPr lang="en-US" dirty="0"/>
              <a:t>The case of temperature</a:t>
            </a:r>
          </a:p>
        </p:txBody>
      </p:sp>
      <p:sp>
        <p:nvSpPr>
          <p:cNvPr id="3" name="Content Placeholder 2">
            <a:extLst>
              <a:ext uri="{FF2B5EF4-FFF2-40B4-BE49-F238E27FC236}">
                <a16:creationId xmlns:a16="http://schemas.microsoft.com/office/drawing/2014/main" id="{B7920639-EE1F-49B7-BF2A-C7209E0927AE}"/>
              </a:ext>
            </a:extLst>
          </p:cNvPr>
          <p:cNvSpPr>
            <a:spLocks noGrp="1"/>
          </p:cNvSpPr>
          <p:nvPr>
            <p:ph idx="1"/>
          </p:nvPr>
        </p:nvSpPr>
        <p:spPr/>
        <p:txBody>
          <a:bodyPr/>
          <a:lstStyle/>
          <a:p>
            <a:r>
              <a:rPr lang="en-US" b="1" i="1" dirty="0"/>
              <a:t>Chang’s measurement loop:</a:t>
            </a:r>
          </a:p>
          <a:p>
            <a:r>
              <a:rPr lang="en-US" dirty="0"/>
              <a:t>In order to measure temperature, we need to know how a substance, such as mercury, expands as a function of temperature.</a:t>
            </a:r>
          </a:p>
          <a:p>
            <a:r>
              <a:rPr lang="en-US" dirty="0"/>
              <a:t>But in order to know how mercury expands, we need a theory of temperature that relies on our ability to measure temperature. </a:t>
            </a:r>
          </a:p>
          <a:p>
            <a:r>
              <a:rPr lang="en-US" b="1" i="1" dirty="0"/>
              <a:t>Mariam’s response:</a:t>
            </a:r>
          </a:p>
          <a:p>
            <a:r>
              <a:rPr lang="en-US" dirty="0"/>
              <a:t>Certain decisions we make about how to measure temperature do not affect the resulting theory of temperature.</a:t>
            </a:r>
          </a:p>
          <a:p>
            <a:r>
              <a:rPr lang="en-US" dirty="0"/>
              <a:t>“If someone inscribe a logarithmic scale between freezing point and boiling point of some arbitrary thermometric fluid … would not have resulted in different” thermodynamic laws. (p.11)</a:t>
            </a:r>
          </a:p>
          <a:p>
            <a:endParaRPr lang="en-US" dirty="0"/>
          </a:p>
        </p:txBody>
      </p:sp>
    </p:spTree>
    <p:extLst>
      <p:ext uri="{BB962C8B-B14F-4D97-AF65-F5344CB8AC3E}">
        <p14:creationId xmlns:p14="http://schemas.microsoft.com/office/powerpoint/2010/main" val="18620002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F9715-4A7B-40D1-BE29-89B59FCFFAFC}"/>
              </a:ext>
            </a:extLst>
          </p:cNvPr>
          <p:cNvSpPr>
            <a:spLocks noGrp="1"/>
          </p:cNvSpPr>
          <p:nvPr>
            <p:ph type="title"/>
          </p:nvPr>
        </p:nvSpPr>
        <p:spPr/>
        <p:txBody>
          <a:bodyPr/>
          <a:lstStyle/>
          <a:p>
            <a:r>
              <a:rPr lang="en-US" dirty="0"/>
              <a:t>The case of temperature</a:t>
            </a:r>
          </a:p>
        </p:txBody>
      </p:sp>
      <p:sp>
        <p:nvSpPr>
          <p:cNvPr id="3" name="Content Placeholder 2">
            <a:extLst>
              <a:ext uri="{FF2B5EF4-FFF2-40B4-BE49-F238E27FC236}">
                <a16:creationId xmlns:a16="http://schemas.microsoft.com/office/drawing/2014/main" id="{2D6A99A4-7F5C-4EDC-92CE-728CF84561D7}"/>
              </a:ext>
            </a:extLst>
          </p:cNvPr>
          <p:cNvSpPr>
            <a:spLocks noGrp="1"/>
          </p:cNvSpPr>
          <p:nvPr>
            <p:ph idx="1"/>
          </p:nvPr>
        </p:nvSpPr>
        <p:spPr/>
        <p:txBody>
          <a:bodyPr/>
          <a:lstStyle/>
          <a:p>
            <a:r>
              <a:rPr lang="en-US" dirty="0"/>
              <a:t>But the certification of temperature with a ratio scale does seem to depend on those decisions:</a:t>
            </a:r>
          </a:p>
          <a:p>
            <a:r>
              <a:rPr lang="en-US" dirty="0"/>
              <a:t>1. According to the certification, it is independently meaningful to compare the differences between two values. For example, it is meaningful to say that the temperature difference between 10 degree and 20 degree is the same as  the difference between 30 degree and 40 degree.</a:t>
            </a:r>
          </a:p>
          <a:p>
            <a:r>
              <a:rPr lang="en-US" dirty="0"/>
              <a:t>If we choose to mark orange juice thermometer logarithmically, then the above difference would not be the same.</a:t>
            </a:r>
          </a:p>
          <a:p>
            <a:r>
              <a:rPr lang="en-US" dirty="0"/>
              <a:t>Intuitively, we would think it is an objective fact whether the juice expands as a linear function of temperature.</a:t>
            </a:r>
          </a:p>
          <a:p>
            <a:r>
              <a:rPr lang="en-US" dirty="0"/>
              <a:t>2. According to the certification, zero value is independently meaningful. It wouldn’t be if different decisions on marking zero point are equally good.</a:t>
            </a:r>
          </a:p>
          <a:p>
            <a:r>
              <a:rPr lang="en-US" dirty="0"/>
              <a:t>This depends on the discovery of absolute zero featured by the third law of thermodynamics. </a:t>
            </a:r>
          </a:p>
        </p:txBody>
      </p:sp>
    </p:spTree>
    <p:extLst>
      <p:ext uri="{BB962C8B-B14F-4D97-AF65-F5344CB8AC3E}">
        <p14:creationId xmlns:p14="http://schemas.microsoft.com/office/powerpoint/2010/main" val="10922838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E13AD-4264-4F8C-844E-7948D7BCD292}"/>
              </a:ext>
            </a:extLst>
          </p:cNvPr>
          <p:cNvSpPr>
            <a:spLocks noGrp="1"/>
          </p:cNvSpPr>
          <p:nvPr>
            <p:ph type="title"/>
          </p:nvPr>
        </p:nvSpPr>
        <p:spPr/>
        <p:txBody>
          <a:bodyPr/>
          <a:lstStyle/>
          <a:p>
            <a:r>
              <a:rPr lang="en-US" dirty="0"/>
              <a:t>Do we need quantity certification to be theory neutral?</a:t>
            </a:r>
          </a:p>
        </p:txBody>
      </p:sp>
      <p:sp>
        <p:nvSpPr>
          <p:cNvPr id="3" name="Content Placeholder 2">
            <a:extLst>
              <a:ext uri="{FF2B5EF4-FFF2-40B4-BE49-F238E27FC236}">
                <a16:creationId xmlns:a16="http://schemas.microsoft.com/office/drawing/2014/main" id="{4AFF2800-712C-4822-92DA-2FF3857BC82F}"/>
              </a:ext>
            </a:extLst>
          </p:cNvPr>
          <p:cNvSpPr>
            <a:spLocks noGrp="1"/>
          </p:cNvSpPr>
          <p:nvPr>
            <p:ph idx="1"/>
          </p:nvPr>
        </p:nvSpPr>
        <p:spPr/>
        <p:txBody>
          <a:bodyPr/>
          <a:lstStyle/>
          <a:p>
            <a:r>
              <a:rPr lang="en-US" dirty="0"/>
              <a:t>I share Mariam’s general view that science should be grounded in empirical observations.</a:t>
            </a:r>
          </a:p>
          <a:p>
            <a:r>
              <a:rPr lang="en-US" dirty="0"/>
              <a:t>But I do not think that we need to single out a foundation for science that is theory-neutral.</a:t>
            </a:r>
          </a:p>
          <a:p>
            <a:r>
              <a:rPr lang="en-US" i="1" dirty="0"/>
              <a:t>Empirical observations or quantity certifications rely only on part of a scientific theory, so it’s always possible to find theory-neutral ground between competing theories.</a:t>
            </a:r>
          </a:p>
          <a:p>
            <a:r>
              <a:rPr lang="en-US" dirty="0"/>
              <a:t>For example, when we watch an apple fall, Newtonian mechanics says that we are observing gravitational force, while general relativity says that we are observing the geodesic of spacetime. These are “high-level” interpretations that differ wildly from theory to theory. </a:t>
            </a:r>
          </a:p>
          <a:p>
            <a:r>
              <a:rPr lang="en-US" dirty="0"/>
              <a:t>But both theories agree on the trajectory of the apple (with approximations). Such “low-level” descriptions of observations are the common ground between different theories. But they are still theory-laden.</a:t>
            </a:r>
          </a:p>
        </p:txBody>
      </p:sp>
    </p:spTree>
    <p:extLst>
      <p:ext uri="{BB962C8B-B14F-4D97-AF65-F5344CB8AC3E}">
        <p14:creationId xmlns:p14="http://schemas.microsoft.com/office/powerpoint/2010/main" val="26282407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4B355-C890-4E28-AC8A-899ED2D9B67F}"/>
              </a:ext>
            </a:extLst>
          </p:cNvPr>
          <p:cNvSpPr>
            <a:spLocks noGrp="1"/>
          </p:cNvSpPr>
          <p:nvPr>
            <p:ph type="title"/>
          </p:nvPr>
        </p:nvSpPr>
        <p:spPr/>
        <p:txBody>
          <a:bodyPr/>
          <a:lstStyle/>
          <a:p>
            <a:r>
              <a:rPr lang="en-US" dirty="0"/>
              <a:t>The case of temperature</a:t>
            </a:r>
          </a:p>
        </p:txBody>
      </p:sp>
      <p:sp>
        <p:nvSpPr>
          <p:cNvPr id="3" name="Content Placeholder 2">
            <a:extLst>
              <a:ext uri="{FF2B5EF4-FFF2-40B4-BE49-F238E27FC236}">
                <a16:creationId xmlns:a16="http://schemas.microsoft.com/office/drawing/2014/main" id="{24E90F35-8232-44B3-82D6-3B9656FC7FFD}"/>
              </a:ext>
            </a:extLst>
          </p:cNvPr>
          <p:cNvSpPr>
            <a:spLocks noGrp="1"/>
          </p:cNvSpPr>
          <p:nvPr>
            <p:ph idx="1"/>
          </p:nvPr>
        </p:nvSpPr>
        <p:spPr/>
        <p:txBody>
          <a:bodyPr/>
          <a:lstStyle/>
          <a:p>
            <a:r>
              <a:rPr lang="en-US" dirty="0"/>
              <a:t>The certification of temperature remains secure “throughout the controversies swirling around the status of the Second Law of Thermodynamics…” (p.13)</a:t>
            </a:r>
          </a:p>
          <a:p>
            <a:r>
              <a:rPr lang="en-US" dirty="0"/>
              <a:t>Certification of temperature can be a neutral ground for this historical debate.</a:t>
            </a:r>
          </a:p>
          <a:p>
            <a:r>
              <a:rPr lang="en-US" dirty="0"/>
              <a:t>But it does not mean that the certification is permanent, or remain neutral. </a:t>
            </a:r>
          </a:p>
          <a:p>
            <a:r>
              <a:rPr lang="en-US" dirty="0"/>
              <a:t>For example, our current scale does not account for the fact that negative temperatures below kelvin zero are hotter than any positive temperatures.</a:t>
            </a:r>
          </a:p>
          <a:p>
            <a:r>
              <a:rPr lang="en-US" dirty="0"/>
              <a:t>So, we can expect quantity certification to evolve as theories involve, while remaining a useful ground to gauge scientific progress. </a:t>
            </a:r>
          </a:p>
        </p:txBody>
      </p:sp>
    </p:spTree>
    <p:extLst>
      <p:ext uri="{BB962C8B-B14F-4D97-AF65-F5344CB8AC3E}">
        <p14:creationId xmlns:p14="http://schemas.microsoft.com/office/powerpoint/2010/main" val="1994861119"/>
      </p:ext>
    </p:extLst>
  </p:cSld>
  <p:clrMapOvr>
    <a:masterClrMapping/>
  </p:clrMapOvr>
</p:sld>
</file>

<file path=ppt/theme/theme1.xml><?xml version="1.0" encoding="utf-8"?>
<a:theme xmlns:a="http://schemas.openxmlformats.org/drawingml/2006/main" name="DividendVTI">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Dividend">
      <a:majorFont>
        <a:latin typeface="Franklin Gothic Demi"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VTI" id="{97558BDE-0B66-457C-BB6F-7B1B22DAA9B8}" vid="{F53508A3-AC60-448A-AF37-934D5F1A0D5E}"/>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927BD4C1-B6B1-4715-ABF9-E660A51A4EA0}">
  <ds:schemaRefs>
    <ds:schemaRef ds:uri="http://schemas.microsoft.com/sharepoint/v3/contenttype/forms"/>
  </ds:schemaRefs>
</ds:datastoreItem>
</file>

<file path=customXml/itemProps2.xml><?xml version="1.0" encoding="utf-8"?>
<ds:datastoreItem xmlns:ds="http://schemas.openxmlformats.org/officeDocument/2006/customXml" ds:itemID="{41E7CA09-9778-4414-AE97-8064B12DA30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D289AE2-D2AE-49D1-AFAC-3A79F6794255}">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{5EE285D4-48A1-46F9-91AE-21B1C8BF5268}tf33552983_win32</Template>
  <TotalTime>238</TotalTime>
  <Words>1206</Words>
  <Application>Microsoft Office PowerPoint</Application>
  <PresentationFormat>Widescreen</PresentationFormat>
  <Paragraphs>66</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Franklin Gothic Book</vt:lpstr>
      <vt:lpstr>Franklin Gothic Demi</vt:lpstr>
      <vt:lpstr>Wingdings 2</vt:lpstr>
      <vt:lpstr>DividendVTI</vt:lpstr>
      <vt:lpstr>Commentary on “A Measured ontological attitude”</vt:lpstr>
      <vt:lpstr>My main points</vt:lpstr>
      <vt:lpstr>Background</vt:lpstr>
      <vt:lpstr>Background</vt:lpstr>
      <vt:lpstr>background</vt:lpstr>
      <vt:lpstr>IS quantity certification theory-neutral?</vt:lpstr>
      <vt:lpstr>IS quantity certification theory-neutral?</vt:lpstr>
      <vt:lpstr>The case of temperature</vt:lpstr>
      <vt:lpstr>The case of temperature</vt:lpstr>
      <vt:lpstr>Do we need quantity certification to be theory neutral?</vt:lpstr>
      <vt:lpstr>The case of temperature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Commentary on “A Measured ontological attitude</dc:title>
  <dc:creator>Lu Chen</dc:creator>
  <cp:lastModifiedBy>Lu Chen</cp:lastModifiedBy>
  <cp:revision>2</cp:revision>
  <dcterms:created xsi:type="dcterms:W3CDTF">2021-01-08T11:38:17Z</dcterms:created>
  <dcterms:modified xsi:type="dcterms:W3CDTF">2021-05-02T09:56:46Z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